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65" r:id="rId5"/>
    <p:sldId id="259" r:id="rId6"/>
    <p:sldId id="260" r:id="rId7"/>
    <p:sldId id="261" r:id="rId8"/>
    <p:sldId id="262" r:id="rId9"/>
    <p:sldId id="263" r:id="rId10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2765" autoAdjust="0"/>
  </p:normalViewPr>
  <p:slideViewPr>
    <p:cSldViewPr>
      <p:cViewPr varScale="1">
        <p:scale>
          <a:sx n="52" d="100"/>
          <a:sy n="52" d="100"/>
        </p:scale>
        <p:origin x="850" y="6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EB3F75-EEA8-4446-8E9C-FB0EF02D578F}" type="datetimeFigureOut">
              <a:rPr lang="ko-KR" altLang="en-US" smtClean="0"/>
              <a:t>2024-04-25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219EBB-FBF0-4F1C-8E9B-00F9F990D4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89954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219EBB-FBF0-4F1C-8E9B-00F9F990D4E5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77179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4/25/2024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4/25/2024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6.png"/><Relationship Id="rId7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2.png"/><Relationship Id="rId9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5066893" y="3039006"/>
            <a:ext cx="12319663" cy="19389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0000" kern="0" spc="-200" dirty="0">
                <a:solidFill>
                  <a:srgbClr val="000000"/>
                </a:solidFill>
                <a:latin typeface="Chonburi" pitchFamily="34" charset="0"/>
                <a:cs typeface="Chonburi" pitchFamily="34" charset="0"/>
              </a:rPr>
              <a:t>               </a:t>
            </a:r>
            <a:r>
              <a:rPr lang="en-US" sz="12000" kern="0" spc="-200" dirty="0">
                <a:solidFill>
                  <a:srgbClr val="000000"/>
                </a:solidFill>
                <a:latin typeface="Chonburi" pitchFamily="34" charset="0"/>
                <a:cs typeface="Chonburi" pitchFamily="34" charset="0"/>
              </a:rPr>
              <a:t>MAIL</a:t>
            </a:r>
            <a:endParaRPr lang="en-US" sz="10000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-219938" y="4945604"/>
            <a:ext cx="18285714" cy="21429"/>
            <a:chOff x="-219938" y="4945604"/>
            <a:chExt cx="18285714" cy="2142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219938" y="4945604"/>
              <a:ext cx="18285714" cy="2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610993" y="5444270"/>
            <a:ext cx="6171429" cy="6086571"/>
            <a:chOff x="-610993" y="5444270"/>
            <a:chExt cx="6171429" cy="608657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610993" y="5444270"/>
              <a:ext cx="6171429" cy="6086571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083696" y="4763951"/>
            <a:ext cx="6171429" cy="171821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4300842" y="-96100"/>
            <a:ext cx="4381714" cy="6171429"/>
            <a:chOff x="14695374" y="-727159"/>
            <a:chExt cx="4381714" cy="617142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695374" y="-727159"/>
              <a:ext cx="4381714" cy="6171429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990590" y="-168051"/>
            <a:ext cx="12319663" cy="42316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5900" b="1" kern="0" spc="-200" dirty="0">
                <a:solidFill>
                  <a:srgbClr val="FD9F28"/>
                </a:solidFill>
                <a:latin typeface="Chonburi" pitchFamily="34" charset="0"/>
                <a:cs typeface="Chonburi" pitchFamily="34" charset="0"/>
              </a:rPr>
              <a:t>O</a:t>
            </a:r>
            <a:r>
              <a:rPr lang="en-US" sz="14000" b="1" kern="0" spc="-200" dirty="0">
                <a:solidFill>
                  <a:srgbClr val="000000"/>
                </a:solidFill>
                <a:latin typeface="Chonburi" pitchFamily="34" charset="0"/>
                <a:cs typeface="Chonburi" pitchFamily="34" charset="0"/>
              </a:rPr>
              <a:t>range </a:t>
            </a:r>
            <a:endParaRPr lang="en-US" dirty="0"/>
          </a:p>
        </p:txBody>
      </p:sp>
      <p:sp>
        <p:nvSpPr>
          <p:cNvPr id="17" name="Object 17"/>
          <p:cNvSpPr txBox="1"/>
          <p:nvPr/>
        </p:nvSpPr>
        <p:spPr>
          <a:xfrm>
            <a:off x="11358482" y="7520067"/>
            <a:ext cx="33941307" cy="298722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6000" kern="0" spc="-100" dirty="0">
                <a:solidFill>
                  <a:srgbClr val="000000"/>
                </a:solidFill>
                <a:latin typeface="JalpullineunharuOTF Medium" pitchFamily="34" charset="0"/>
                <a:cs typeface="JalpullineunharuOTF Medium" pitchFamily="34" charset="0"/>
              </a:rPr>
              <a:t>                  김수정</a:t>
            </a:r>
          </a:p>
          <a:p>
            <a:r>
              <a:rPr lang="en-US" sz="6000" kern="0" spc="-100" dirty="0">
                <a:solidFill>
                  <a:srgbClr val="000000"/>
                </a:solidFill>
                <a:latin typeface="JalpullineunharuOTF Medium" pitchFamily="34" charset="0"/>
                <a:cs typeface="JalpullineunharuOTF Medium" pitchFamily="34" charset="0"/>
              </a:rPr>
              <a:t>AI 소프트웨어 학과</a:t>
            </a: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92408" y="555465"/>
            <a:ext cx="18521871" cy="10617043"/>
            <a:chOff x="-66863" y="-256230"/>
            <a:chExt cx="18521871" cy="1061704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3885551" y="-4208644"/>
              <a:ext cx="10617043" cy="185218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862017" y="4751170"/>
            <a:ext cx="9523810" cy="21471"/>
            <a:chOff x="2862017" y="4751170"/>
            <a:chExt cx="9523810" cy="2147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2862017" y="4751170"/>
              <a:ext cx="9523810" cy="2147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0" y="9523810"/>
            <a:ext cx="18285714" cy="21429"/>
            <a:chOff x="0" y="9523810"/>
            <a:chExt cx="18285714" cy="2142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9523810"/>
              <a:ext cx="18285714" cy="2142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100173" y="5876093"/>
            <a:ext cx="5290303" cy="28571"/>
            <a:chOff x="8100173" y="5876093"/>
            <a:chExt cx="5290303" cy="2857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100173" y="5876093"/>
              <a:ext cx="5290303" cy="2857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100173" y="4838217"/>
            <a:ext cx="5290303" cy="28571"/>
            <a:chOff x="8100173" y="4838217"/>
            <a:chExt cx="5290303" cy="2857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100173" y="4838217"/>
              <a:ext cx="5290303" cy="2857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100173" y="3800331"/>
            <a:ext cx="5290303" cy="28571"/>
            <a:chOff x="8100173" y="3800331"/>
            <a:chExt cx="5290303" cy="28571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100173" y="3800331"/>
              <a:ext cx="5290303" cy="2857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8100173" y="2762456"/>
            <a:ext cx="5290303" cy="28571"/>
            <a:chOff x="8100173" y="2762456"/>
            <a:chExt cx="5290303" cy="28571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100173" y="2762456"/>
              <a:ext cx="5290303" cy="2857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3837361" y="3895802"/>
            <a:ext cx="6518054" cy="6086571"/>
            <a:chOff x="13837361" y="3895802"/>
            <a:chExt cx="6518054" cy="6086571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837361" y="3895802"/>
              <a:ext cx="6518054" cy="6086571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5421236" y="-2457433"/>
            <a:ext cx="4490147" cy="4275154"/>
            <a:chOff x="-2826846" y="-2674451"/>
            <a:chExt cx="6171429" cy="6086571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2826846" y="-2674451"/>
              <a:ext cx="6171429" cy="6086571"/>
            </a:xfrm>
            <a:prstGeom prst="rect">
              <a:avLst/>
            </a:prstGeom>
          </p:spPr>
        </p:pic>
      </p:grpSp>
      <p:sp>
        <p:nvSpPr>
          <p:cNvPr id="36" name="Object 36"/>
          <p:cNvSpPr txBox="1"/>
          <p:nvPr/>
        </p:nvSpPr>
        <p:spPr>
          <a:xfrm>
            <a:off x="7881238" y="4715239"/>
            <a:ext cx="856815" cy="15599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5800" i="1" kern="0" spc="-700" dirty="0">
                <a:solidFill>
                  <a:srgbClr val="FF6431"/>
                </a:solidFill>
                <a:latin typeface="Caveat" pitchFamily="34" charset="0"/>
                <a:cs typeface="Caveat" pitchFamily="34" charset="0"/>
              </a:rPr>
              <a:t>04</a:t>
            </a:r>
            <a:endParaRPr lang="en-US" dirty="0"/>
          </a:p>
        </p:txBody>
      </p:sp>
      <p:sp>
        <p:nvSpPr>
          <p:cNvPr id="37" name="Object 37"/>
          <p:cNvSpPr txBox="1"/>
          <p:nvPr/>
        </p:nvSpPr>
        <p:spPr>
          <a:xfrm>
            <a:off x="7881238" y="3680935"/>
            <a:ext cx="856815" cy="15599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5800" i="1" kern="0" spc="-700" dirty="0">
                <a:solidFill>
                  <a:srgbClr val="FF6431"/>
                </a:solidFill>
                <a:latin typeface="Caveat" pitchFamily="34" charset="0"/>
                <a:cs typeface="Caveat" pitchFamily="34" charset="0"/>
              </a:rPr>
              <a:t>03</a:t>
            </a:r>
            <a:endParaRPr lang="en-US" dirty="0"/>
          </a:p>
        </p:txBody>
      </p:sp>
      <p:sp>
        <p:nvSpPr>
          <p:cNvPr id="38" name="Object 38"/>
          <p:cNvSpPr txBox="1"/>
          <p:nvPr/>
        </p:nvSpPr>
        <p:spPr>
          <a:xfrm>
            <a:off x="7881238" y="2639297"/>
            <a:ext cx="856815" cy="15599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5800" i="1" kern="0" spc="-700" dirty="0">
                <a:solidFill>
                  <a:srgbClr val="FF6431"/>
                </a:solidFill>
                <a:latin typeface="Caveat" pitchFamily="34" charset="0"/>
                <a:cs typeface="Caveat" pitchFamily="34" charset="0"/>
              </a:rPr>
              <a:t>02</a:t>
            </a:r>
            <a:endParaRPr lang="en-US" dirty="0"/>
          </a:p>
        </p:txBody>
      </p:sp>
      <p:sp>
        <p:nvSpPr>
          <p:cNvPr id="39" name="Object 39"/>
          <p:cNvSpPr txBox="1"/>
          <p:nvPr/>
        </p:nvSpPr>
        <p:spPr>
          <a:xfrm>
            <a:off x="7881235" y="1600703"/>
            <a:ext cx="856815" cy="15599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5800" i="1" kern="0" spc="-600" dirty="0">
                <a:solidFill>
                  <a:srgbClr val="FF6431"/>
                </a:solidFill>
                <a:latin typeface="Caveat" pitchFamily="34" charset="0"/>
                <a:cs typeface="Caveat" pitchFamily="34" charset="0"/>
              </a:rPr>
              <a:t>01</a:t>
            </a:r>
            <a:endParaRPr lang="en-US" dirty="0"/>
          </a:p>
        </p:txBody>
      </p:sp>
      <p:sp>
        <p:nvSpPr>
          <p:cNvPr id="40" name="Object 40"/>
          <p:cNvSpPr txBox="1"/>
          <p:nvPr/>
        </p:nvSpPr>
        <p:spPr>
          <a:xfrm>
            <a:off x="-15295353" y="3186893"/>
            <a:ext cx="22961663" cy="487825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6000" b="1" kern="0" spc="600" dirty="0">
                <a:solidFill>
                  <a:srgbClr val="000000"/>
                </a:solidFill>
                <a:latin typeface="Chonburi" pitchFamily="34" charset="0"/>
                <a:cs typeface="Chonburi" pitchFamily="34" charset="0"/>
              </a:rPr>
              <a:t>range Email</a:t>
            </a:r>
          </a:p>
          <a:p>
            <a:pPr algn="r"/>
            <a:endParaRPr lang="en-US" sz="6000" b="1" kern="0" spc="600" dirty="0">
              <a:solidFill>
                <a:srgbClr val="000000"/>
              </a:solidFill>
              <a:latin typeface="Chonburi" pitchFamily="34" charset="0"/>
              <a:cs typeface="Chonburi" pitchFamily="34" charset="0"/>
            </a:endParaRPr>
          </a:p>
          <a:p>
            <a:pPr algn="r"/>
            <a:r>
              <a:rPr lang="en-US" sz="6000" b="1" kern="0" spc="600" dirty="0">
                <a:solidFill>
                  <a:srgbClr val="FFCD4A"/>
                </a:solidFill>
                <a:latin typeface="Chonburi" pitchFamily="34" charset="0"/>
                <a:cs typeface="Chonburi" pitchFamily="34" charset="0"/>
              </a:rPr>
              <a:t>C</a:t>
            </a:r>
            <a:r>
              <a:rPr lang="en-US" sz="6000" b="1" kern="0" spc="600" dirty="0">
                <a:solidFill>
                  <a:srgbClr val="000000"/>
                </a:solidFill>
                <a:latin typeface="Chonburi" pitchFamily="34" charset="0"/>
                <a:cs typeface="Chonburi" pitchFamily="34" charset="0"/>
              </a:rPr>
              <a:t>ONTENTS</a:t>
            </a:r>
          </a:p>
          <a:p>
            <a:pPr algn="r"/>
            <a:endParaRPr lang="en-US" sz="6000" b="1" kern="0" spc="600" dirty="0">
              <a:solidFill>
                <a:srgbClr val="000000"/>
              </a:solidFill>
              <a:latin typeface="Chonburi" pitchFamily="34" charset="0"/>
              <a:cs typeface="Chonburi" pitchFamily="34" charset="0"/>
            </a:endParaRPr>
          </a:p>
          <a:p>
            <a:pPr algn="r"/>
            <a:endParaRPr lang="en-US" sz="6000" dirty="0"/>
          </a:p>
        </p:txBody>
      </p:sp>
      <p:sp>
        <p:nvSpPr>
          <p:cNvPr id="41" name="Object 41"/>
          <p:cNvSpPr txBox="1"/>
          <p:nvPr/>
        </p:nvSpPr>
        <p:spPr>
          <a:xfrm>
            <a:off x="6934200" y="5163040"/>
            <a:ext cx="7935455" cy="81560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700" kern="0" spc="-100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JalpullineunharuOTF Medium" pitchFamily="34" charset="0"/>
              </a:rPr>
              <a:t>메일 실행 영상</a:t>
            </a:r>
            <a:endParaRPr 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6752480" y="2054962"/>
            <a:ext cx="7935455" cy="81560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700" kern="0" spc="-100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JalpullineunharuOTF Medium" pitchFamily="34" charset="0"/>
              </a:rPr>
              <a:t>메일의</a:t>
            </a:r>
            <a:r>
              <a:rPr lang="en-US" sz="4700" kern="0" spc="-100" dirty="0">
                <a:solidFill>
                  <a:srgbClr val="000000"/>
                </a:solidFill>
                <a:latin typeface="JalpullineunharuOTF Medium" pitchFamily="34" charset="0"/>
                <a:cs typeface="JalpullineunharuOTF Medium" pitchFamily="34" charset="0"/>
              </a:rPr>
              <a:t> </a:t>
            </a:r>
            <a:r>
              <a:rPr lang="en-US" sz="4700" kern="0" spc="-100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JalpullineunharuOTF Medium" pitchFamily="34" charset="0"/>
              </a:rPr>
              <a:t>목표</a:t>
            </a:r>
            <a:endParaRPr 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5901906" y="3024377"/>
            <a:ext cx="7935455" cy="81560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700" kern="0" spc="-100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JalpullineunharuOTF Medium" pitchFamily="34" charset="0"/>
              </a:rPr>
              <a:t>          </a:t>
            </a:r>
            <a:r>
              <a:rPr lang="ko-KR" altLang="en-US" sz="4700" kern="0" spc="-100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JalpullineunharuOTF Medium" pitchFamily="34" charset="0"/>
              </a:rPr>
              <a:t>메일의 구조</a:t>
            </a:r>
            <a:endParaRPr 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6877124" y="4041345"/>
            <a:ext cx="7935455" cy="81560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700" kern="0" spc="-100" dirty="0" err="1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JalpullineunharuOTF Medium" pitchFamily="34" charset="0"/>
              </a:rPr>
              <a:t>메일</a:t>
            </a:r>
            <a:r>
              <a:rPr lang="ko-KR" altLang="en-US" sz="4700" kern="0" spc="-100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JalpullineunharuOTF Medium" pitchFamily="34" charset="0"/>
              </a:rPr>
              <a:t>의 기능</a:t>
            </a:r>
            <a:endParaRPr 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2" name="그룹 1010">
            <a:extLst>
              <a:ext uri="{FF2B5EF4-FFF2-40B4-BE49-F238E27FC236}">
                <a16:creationId xmlns:a16="http://schemas.microsoft.com/office/drawing/2014/main" id="{1EA26ED8-B8CF-0958-AE8F-FC64CD5909E4}"/>
              </a:ext>
            </a:extLst>
          </p:cNvPr>
          <p:cNvGrpSpPr/>
          <p:nvPr/>
        </p:nvGrpSpPr>
        <p:grpSpPr>
          <a:xfrm>
            <a:off x="134203" y="3160695"/>
            <a:ext cx="1383293" cy="1262319"/>
            <a:chOff x="13837361" y="3895802"/>
            <a:chExt cx="6518054" cy="6086571"/>
          </a:xfrm>
        </p:grpSpPr>
        <p:pic>
          <p:nvPicPr>
            <p:cNvPr id="4" name="Object 29">
              <a:extLst>
                <a:ext uri="{FF2B5EF4-FFF2-40B4-BE49-F238E27FC236}">
                  <a16:creationId xmlns:a16="http://schemas.microsoft.com/office/drawing/2014/main" id="{4A858C78-243B-DD5F-975F-01EFCE24A73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837361" y="3895802"/>
              <a:ext cx="6518054" cy="608657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381839" y="-4000500"/>
            <a:ext cx="10617043" cy="18521871"/>
            <a:chOff x="3834336" y="-4118079"/>
            <a:chExt cx="10617043" cy="185218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3834336" y="-4118079"/>
              <a:ext cx="10617043" cy="185218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9523810"/>
            <a:ext cx="18285714" cy="21429"/>
            <a:chOff x="0" y="9523810"/>
            <a:chExt cx="18285714" cy="2142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9523810"/>
              <a:ext cx="18285714" cy="21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0" y="2172125"/>
            <a:ext cx="18285714" cy="21429"/>
            <a:chOff x="0" y="2172125"/>
            <a:chExt cx="18285714" cy="2142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2172125"/>
              <a:ext cx="18285714" cy="2142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984721" y="2367998"/>
            <a:ext cx="5546793" cy="6685387"/>
            <a:chOff x="11984721" y="2367998"/>
            <a:chExt cx="5546793" cy="668538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11984721" y="2367998"/>
              <a:ext cx="5546793" cy="668538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204830" y="6681181"/>
            <a:ext cx="1948598" cy="709724"/>
            <a:chOff x="9204830" y="6681181"/>
            <a:chExt cx="1948598" cy="70972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">
              <a:off x="9204830" y="6681181"/>
              <a:ext cx="1948598" cy="70972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387921" y="7602441"/>
            <a:ext cx="6666667" cy="26983"/>
            <a:chOff x="2387921" y="7602441"/>
            <a:chExt cx="6666667" cy="2698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387921" y="7602441"/>
              <a:ext cx="6666667" cy="2698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43824" y="7036043"/>
            <a:ext cx="821009" cy="602443"/>
            <a:chOff x="1143824" y="7036043"/>
            <a:chExt cx="821009" cy="602443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43824" y="7036043"/>
              <a:ext cx="821009" cy="60244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662763" y="4801465"/>
            <a:ext cx="1502871" cy="1326373"/>
            <a:chOff x="9662763" y="4801465"/>
            <a:chExt cx="1502871" cy="1326373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2640000">
              <a:off x="9662763" y="4801465"/>
              <a:ext cx="1502871" cy="132637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2387921" y="6158335"/>
            <a:ext cx="6666667" cy="26983"/>
            <a:chOff x="2387921" y="6158335"/>
            <a:chExt cx="6666667" cy="2698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387921" y="6158335"/>
              <a:ext cx="6666667" cy="2698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143824" y="5359235"/>
            <a:ext cx="821009" cy="602443"/>
            <a:chOff x="1143824" y="5359235"/>
            <a:chExt cx="821009" cy="602443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43824" y="5359235"/>
              <a:ext cx="821009" cy="602443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9941153" y="4046905"/>
            <a:ext cx="1944976" cy="386229"/>
            <a:chOff x="9848608" y="4016482"/>
            <a:chExt cx="1944976" cy="386229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660000">
              <a:off x="9848608" y="4016482"/>
              <a:ext cx="1944976" cy="386229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2387921" y="4714229"/>
            <a:ext cx="6666667" cy="26983"/>
            <a:chOff x="2387921" y="4714229"/>
            <a:chExt cx="6666667" cy="26983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387921" y="4714229"/>
              <a:ext cx="6666667" cy="26983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143824" y="3864893"/>
            <a:ext cx="821009" cy="602443"/>
            <a:chOff x="1143824" y="3864893"/>
            <a:chExt cx="821009" cy="602443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43824" y="3864893"/>
              <a:ext cx="821009" cy="602443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4725648" y="108100"/>
            <a:ext cx="912624" cy="912624"/>
            <a:chOff x="4725648" y="108100"/>
            <a:chExt cx="912624" cy="912624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4440000">
              <a:off x="4725648" y="108100"/>
              <a:ext cx="912624" cy="912624"/>
            </a:xfrm>
            <a:prstGeom prst="rect">
              <a:avLst/>
            </a:prstGeom>
          </p:spPr>
        </p:pic>
      </p:grpSp>
      <p:sp>
        <p:nvSpPr>
          <p:cNvPr id="47" name="Object 47"/>
          <p:cNvSpPr txBox="1"/>
          <p:nvPr/>
        </p:nvSpPr>
        <p:spPr>
          <a:xfrm>
            <a:off x="11615448" y="4760300"/>
            <a:ext cx="5986043" cy="249299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5200" dirty="0">
                <a:solidFill>
                  <a:srgbClr val="000000"/>
                </a:solidFill>
                <a:latin typeface="JalpullineunharuOTF Medium" pitchFamily="34" charset="0"/>
                <a:cs typeface="JalpullineunharuOTF Medium" pitchFamily="34" charset="0"/>
              </a:rPr>
              <a:t>프로젝트를 통해 JDBC </a:t>
            </a:r>
            <a:r>
              <a:rPr lang="en-US" sz="5200" dirty="0" err="1">
                <a:solidFill>
                  <a:srgbClr val="000000"/>
                </a:solidFill>
                <a:latin typeface="JalpullineunharuOTF Medium" pitchFamily="34" charset="0"/>
                <a:cs typeface="JalpullineunharuOTF Medium" pitchFamily="34" charset="0"/>
              </a:rPr>
              <a:t>이해와</a:t>
            </a:r>
            <a:r>
              <a:rPr lang="en-US" sz="5200" dirty="0">
                <a:solidFill>
                  <a:srgbClr val="000000"/>
                </a:solidFill>
                <a:latin typeface="JalpullineunharuOTF Medium" pitchFamily="34" charset="0"/>
                <a:cs typeface="JalpullineunharuOTF Medium" pitchFamily="34" charset="0"/>
              </a:rPr>
              <a:t> </a:t>
            </a:r>
          </a:p>
          <a:p>
            <a:pPr algn="ctr"/>
            <a:r>
              <a:rPr lang="en-US" sz="5200" dirty="0" err="1">
                <a:solidFill>
                  <a:srgbClr val="000000"/>
                </a:solidFill>
                <a:latin typeface="JalpullineunharuOTF Medium" pitchFamily="34" charset="0"/>
                <a:cs typeface="JalpullineunharuOTF Medium" pitchFamily="34" charset="0"/>
              </a:rPr>
              <a:t>자바,DB</a:t>
            </a:r>
            <a:r>
              <a:rPr lang="en-US" sz="5200" dirty="0">
                <a:solidFill>
                  <a:srgbClr val="000000"/>
                </a:solidFill>
                <a:latin typeface="JalpullineunharuOTF Medium" pitchFamily="34" charset="0"/>
                <a:cs typeface="JalpullineunharuOTF Medium" pitchFamily="34" charset="0"/>
              </a:rPr>
              <a:t> 학습 향상</a:t>
            </a:r>
            <a:endParaRPr lang="en-US" dirty="0"/>
          </a:p>
        </p:txBody>
      </p:sp>
      <p:sp>
        <p:nvSpPr>
          <p:cNvPr id="48" name="Object 48"/>
          <p:cNvSpPr txBox="1"/>
          <p:nvPr/>
        </p:nvSpPr>
        <p:spPr>
          <a:xfrm>
            <a:off x="76803" y="4429767"/>
            <a:ext cx="10879265" cy="207428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200" kern="0" spc="-100" dirty="0">
                <a:solidFill>
                  <a:srgbClr val="000000"/>
                </a:solidFill>
                <a:latin typeface="esamanru OTF Light" pitchFamily="34" charset="0"/>
                <a:cs typeface="esamanru OTF Light" pitchFamily="34" charset="0"/>
              </a:rPr>
              <a:t>프로그램을 만들어서 </a:t>
            </a:r>
          </a:p>
          <a:p>
            <a:pPr algn="ctr"/>
            <a:r>
              <a:rPr lang="en-US" sz="4200" kern="0" spc="-100" dirty="0">
                <a:solidFill>
                  <a:srgbClr val="000000"/>
                </a:solidFill>
                <a:latin typeface="esamanru OTF Light" pitchFamily="34" charset="0"/>
                <a:cs typeface="esamanru OTF Light" pitchFamily="34" charset="0"/>
              </a:rPr>
              <a:t>JDBC에 대한 이해도와 학습 향상</a:t>
            </a:r>
            <a:endParaRPr lang="en-US" dirty="0"/>
          </a:p>
        </p:txBody>
      </p:sp>
      <p:sp>
        <p:nvSpPr>
          <p:cNvPr id="49" name="Object 49"/>
          <p:cNvSpPr txBox="1"/>
          <p:nvPr/>
        </p:nvSpPr>
        <p:spPr>
          <a:xfrm>
            <a:off x="503681" y="3772347"/>
            <a:ext cx="10657143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200" b="1" kern="0" spc="-100" dirty="0">
                <a:solidFill>
                  <a:srgbClr val="FF6431"/>
                </a:solidFill>
                <a:latin typeface="esamanru OTF Light" pitchFamily="34" charset="0"/>
                <a:cs typeface="esamanru OTF Light" pitchFamily="34" charset="0"/>
              </a:rPr>
              <a:t>    </a:t>
            </a:r>
            <a:r>
              <a:rPr lang="en-US" sz="4200" b="1" kern="0" spc="-100" dirty="0" err="1">
                <a:solidFill>
                  <a:srgbClr val="FF6431"/>
                </a:solidFill>
                <a:latin typeface="esamanru OTF Light" pitchFamily="34" charset="0"/>
                <a:cs typeface="esamanru OTF Light" pitchFamily="34" charset="0"/>
              </a:rPr>
              <a:t>기존의</a:t>
            </a:r>
            <a:r>
              <a:rPr lang="en-US" sz="4200" b="1" kern="0" spc="-100" dirty="0">
                <a:solidFill>
                  <a:srgbClr val="FF6431"/>
                </a:solidFill>
                <a:latin typeface="esamanru OTF Light" pitchFamily="34" charset="0"/>
                <a:cs typeface="esamanru OTF Light" pitchFamily="34" charset="0"/>
              </a:rPr>
              <a:t> 메일</a:t>
            </a:r>
            <a:r>
              <a:rPr lang="en-US" sz="4200" kern="0" spc="-100" dirty="0">
                <a:solidFill>
                  <a:srgbClr val="000000"/>
                </a:solidFill>
                <a:latin typeface="esamanru OTF Light" pitchFamily="34" charset="0"/>
                <a:cs typeface="esamanru OTF Light" pitchFamily="34" charset="0"/>
              </a:rPr>
              <a:t>을 최대한 구현하는것</a:t>
            </a:r>
            <a:endParaRPr lang="en-US" dirty="0"/>
          </a:p>
        </p:txBody>
      </p:sp>
      <p:sp>
        <p:nvSpPr>
          <p:cNvPr id="50" name="Object 50"/>
          <p:cNvSpPr txBox="1"/>
          <p:nvPr/>
        </p:nvSpPr>
        <p:spPr>
          <a:xfrm>
            <a:off x="-4325754" y="589828"/>
            <a:ext cx="26937221" cy="153888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9400" b="1" kern="0" spc="-300" dirty="0">
                <a:solidFill>
                  <a:srgbClr val="FFCD4A"/>
                </a:solidFill>
                <a:latin typeface="Chonburi" pitchFamily="34" charset="0"/>
                <a:cs typeface="Chonburi" pitchFamily="34" charset="0"/>
              </a:rPr>
              <a:t>O</a:t>
            </a:r>
            <a:r>
              <a:rPr lang="en-US" sz="9400" kern="0" spc="-300" dirty="0">
                <a:solidFill>
                  <a:srgbClr val="000000"/>
                </a:solidFill>
                <a:latin typeface="Chonburi" pitchFamily="34" charset="0"/>
                <a:cs typeface="Chonburi" pitchFamily="34" charset="0"/>
              </a:rPr>
              <a:t>range </a:t>
            </a:r>
            <a:r>
              <a:rPr lang="ko-KR" altLang="en-US" sz="7200" kern="0" spc="-300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Chonburi" pitchFamily="34" charset="0"/>
              </a:rPr>
              <a:t>프로젝트</a:t>
            </a:r>
            <a:r>
              <a:rPr lang="en-US" sz="7200" kern="0" spc="-300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Chonburi" pitchFamily="34" charset="0"/>
              </a:rPr>
              <a:t> 목표</a:t>
            </a:r>
            <a:endParaRPr lang="en-US" sz="72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-703851" y="6626967"/>
            <a:ext cx="10657143" cy="120000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500" kern="0" spc="-100" dirty="0">
                <a:solidFill>
                  <a:srgbClr val="FF6431"/>
                </a:solidFill>
                <a:latin typeface="esamanru OTF Light" pitchFamily="34" charset="0"/>
                <a:cs typeface="esamanru OTF Light" pitchFamily="34" charset="0"/>
              </a:rPr>
              <a:t>DB </a:t>
            </a:r>
            <a:r>
              <a:rPr lang="en-US" sz="4500" kern="0" spc="-100" dirty="0">
                <a:solidFill>
                  <a:srgbClr val="000000"/>
                </a:solidFill>
                <a:latin typeface="esamanru OTF Light" pitchFamily="34" charset="0"/>
                <a:cs typeface="esamanru OTF Light" pitchFamily="34" charset="0"/>
              </a:rPr>
              <a:t>기능 이해하기</a:t>
            </a: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8F3F067-A818-2F84-4B09-E3DD48CA48B9}"/>
              </a:ext>
            </a:extLst>
          </p:cNvPr>
          <p:cNvSpPr/>
          <p:nvPr/>
        </p:nvSpPr>
        <p:spPr>
          <a:xfrm>
            <a:off x="29029" y="4603504"/>
            <a:ext cx="1393496" cy="836588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dirty="0">
                <a:solidFill>
                  <a:schemeClr val="tx1"/>
                </a:solidFill>
              </a:rPr>
              <a:t>UI</a:t>
            </a:r>
            <a:endParaRPr lang="ko-KR" altLang="en-US" sz="4400" dirty="0">
              <a:solidFill>
                <a:schemeClr val="tx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C83CC07-F45D-043D-03EE-98C43681BDA8}"/>
              </a:ext>
            </a:extLst>
          </p:cNvPr>
          <p:cNvSpPr/>
          <p:nvPr/>
        </p:nvSpPr>
        <p:spPr>
          <a:xfrm>
            <a:off x="2074273" y="3096999"/>
            <a:ext cx="2728608" cy="101167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800" dirty="0"/>
              <a:t>관리자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0A97B10-2651-53B8-5F83-439CCE078FBE}"/>
              </a:ext>
            </a:extLst>
          </p:cNvPr>
          <p:cNvSpPr/>
          <p:nvPr/>
        </p:nvSpPr>
        <p:spPr>
          <a:xfrm>
            <a:off x="2074273" y="4515957"/>
            <a:ext cx="2728608" cy="101167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dirty="0"/>
              <a:t>로그인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F3B584D-66BA-937A-0BBB-E8D08518FF08}"/>
              </a:ext>
            </a:extLst>
          </p:cNvPr>
          <p:cNvSpPr/>
          <p:nvPr/>
        </p:nvSpPr>
        <p:spPr>
          <a:xfrm>
            <a:off x="2074273" y="6094286"/>
            <a:ext cx="2728608" cy="101167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dirty="0"/>
              <a:t>회원가입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2AB0EF6-914A-1138-5678-61E68A125D6B}"/>
              </a:ext>
            </a:extLst>
          </p:cNvPr>
          <p:cNvSpPr/>
          <p:nvPr/>
        </p:nvSpPr>
        <p:spPr>
          <a:xfrm>
            <a:off x="5607848" y="4515957"/>
            <a:ext cx="2728608" cy="101167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solidFill>
                  <a:schemeClr val="tx1"/>
                </a:solidFill>
              </a:rPr>
              <a:t>메일 메뉴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602D17D-46E7-76D5-0AF1-DC3A9ED6E9A8}"/>
              </a:ext>
            </a:extLst>
          </p:cNvPr>
          <p:cNvSpPr/>
          <p:nvPr/>
        </p:nvSpPr>
        <p:spPr>
          <a:xfrm>
            <a:off x="9207082" y="6480257"/>
            <a:ext cx="3100686" cy="145347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/>
              <a:t>Email</a:t>
            </a:r>
          </a:p>
          <a:p>
            <a:pPr algn="ctr"/>
            <a:r>
              <a:rPr lang="en-US" altLang="ko-KR" sz="3600" dirty="0"/>
              <a:t> Controller</a:t>
            </a:r>
            <a:endParaRPr lang="ko-KR" altLang="en-US" sz="3600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8DB79A8-E2DD-E793-9474-DD27EF73F43F}"/>
              </a:ext>
            </a:extLst>
          </p:cNvPr>
          <p:cNvSpPr/>
          <p:nvPr/>
        </p:nvSpPr>
        <p:spPr>
          <a:xfrm>
            <a:off x="9202373" y="5225225"/>
            <a:ext cx="3100686" cy="131856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/>
              <a:t>Session Controller</a:t>
            </a:r>
            <a:endParaRPr lang="ko-KR" altLang="en-US" sz="3600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728A63D-B06C-970A-6DF7-7BF627015641}"/>
              </a:ext>
            </a:extLst>
          </p:cNvPr>
          <p:cNvSpPr/>
          <p:nvPr/>
        </p:nvSpPr>
        <p:spPr>
          <a:xfrm>
            <a:off x="12806288" y="6821683"/>
            <a:ext cx="2728608" cy="63472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700" dirty="0"/>
              <a:t>Email </a:t>
            </a:r>
            <a:r>
              <a:rPr lang="ko-KR" altLang="en-US" sz="2700" dirty="0"/>
              <a:t>모델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0C34998-24BD-6DC8-87A7-14CDAC9A23A3}"/>
              </a:ext>
            </a:extLst>
          </p:cNvPr>
          <p:cNvSpPr/>
          <p:nvPr/>
        </p:nvSpPr>
        <p:spPr>
          <a:xfrm>
            <a:off x="12765136" y="5509422"/>
            <a:ext cx="2728608" cy="71979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700" dirty="0"/>
              <a:t>Session </a:t>
            </a:r>
            <a:r>
              <a:rPr lang="ko-KR" altLang="en-US" sz="2700" dirty="0"/>
              <a:t>모델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839F193-BDB7-4CA2-928C-E8054A3BDA2F}"/>
              </a:ext>
            </a:extLst>
          </p:cNvPr>
          <p:cNvSpPr/>
          <p:nvPr/>
        </p:nvSpPr>
        <p:spPr>
          <a:xfrm>
            <a:off x="12765136" y="4302247"/>
            <a:ext cx="2728608" cy="63959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700" dirty="0"/>
              <a:t>User </a:t>
            </a:r>
            <a:r>
              <a:rPr lang="ko-KR" altLang="en-US" sz="2700" dirty="0"/>
              <a:t>모델</a:t>
            </a:r>
          </a:p>
        </p:txBody>
      </p:sp>
      <p:sp>
        <p:nvSpPr>
          <p:cNvPr id="17" name="원통형 16">
            <a:extLst>
              <a:ext uri="{FF2B5EF4-FFF2-40B4-BE49-F238E27FC236}">
                <a16:creationId xmlns:a16="http://schemas.microsoft.com/office/drawing/2014/main" id="{15A775BE-8C39-3EAC-2112-2930A6671197}"/>
              </a:ext>
            </a:extLst>
          </p:cNvPr>
          <p:cNvSpPr/>
          <p:nvPr/>
        </p:nvSpPr>
        <p:spPr>
          <a:xfrm>
            <a:off x="15683565" y="3736505"/>
            <a:ext cx="2363820" cy="2125469"/>
          </a:xfrm>
          <a:prstGeom prst="can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200" dirty="0">
                <a:solidFill>
                  <a:schemeClr val="tx1"/>
                </a:solidFill>
              </a:rPr>
              <a:t>DB</a:t>
            </a:r>
            <a:endParaRPr lang="ko-KR" altLang="en-US" sz="7200" dirty="0">
              <a:solidFill>
                <a:schemeClr val="tx1"/>
              </a:solidFill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A059F668-C539-19F9-4D62-9DD5D74679C9}"/>
              </a:ext>
            </a:extLst>
          </p:cNvPr>
          <p:cNvCxnSpPr>
            <a:cxnSpLocks/>
            <a:stCxn id="4" idx="3"/>
          </p:cNvCxnSpPr>
          <p:nvPr/>
        </p:nvCxnSpPr>
        <p:spPr>
          <a:xfrm flipV="1">
            <a:off x="1422525" y="3552922"/>
            <a:ext cx="651749" cy="14688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1A673336-966A-A441-0250-88C9C768EF16}"/>
              </a:ext>
            </a:extLst>
          </p:cNvPr>
          <p:cNvCxnSpPr>
            <a:cxnSpLocks/>
            <a:stCxn id="4" idx="3"/>
            <a:endCxn id="6" idx="1"/>
          </p:cNvCxnSpPr>
          <p:nvPr/>
        </p:nvCxnSpPr>
        <p:spPr>
          <a:xfrm flipV="1">
            <a:off x="1422525" y="5021796"/>
            <a:ext cx="651748" cy="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64904B7-5941-A728-AAC1-420AC861B1A3}"/>
              </a:ext>
            </a:extLst>
          </p:cNvPr>
          <p:cNvCxnSpPr>
            <a:cxnSpLocks/>
            <a:stCxn id="4" idx="3"/>
            <a:endCxn id="7" idx="1"/>
          </p:cNvCxnSpPr>
          <p:nvPr/>
        </p:nvCxnSpPr>
        <p:spPr>
          <a:xfrm>
            <a:off x="1422525" y="5021798"/>
            <a:ext cx="651748" cy="15783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EC444B8F-01E0-B839-D06A-3C14F358C354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4802881" y="5021796"/>
            <a:ext cx="80496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AAC0EFC0-29E4-360A-93C0-B90FA65F9E3E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4802881" y="3602838"/>
            <a:ext cx="464591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1F2C1DB0-AF27-B069-EFE5-1FB5046079D2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4802881" y="6600125"/>
            <a:ext cx="4404201" cy="291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39EBF9AF-A4BF-C9F3-3BBA-724A3012A531}"/>
              </a:ext>
            </a:extLst>
          </p:cNvPr>
          <p:cNvCxnSpPr>
            <a:cxnSpLocks/>
          </p:cNvCxnSpPr>
          <p:nvPr/>
        </p:nvCxnSpPr>
        <p:spPr>
          <a:xfrm>
            <a:off x="8287816" y="5021796"/>
            <a:ext cx="91926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735FF52C-D443-125F-97B5-ABF436816E8F}"/>
              </a:ext>
            </a:extLst>
          </p:cNvPr>
          <p:cNvCxnSpPr>
            <a:cxnSpLocks/>
          </p:cNvCxnSpPr>
          <p:nvPr/>
        </p:nvCxnSpPr>
        <p:spPr>
          <a:xfrm>
            <a:off x="12207963" y="4701027"/>
            <a:ext cx="60195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93C68E04-0AD1-0C0B-7F1B-C80DC40FFF6A}"/>
              </a:ext>
            </a:extLst>
          </p:cNvPr>
          <p:cNvCxnSpPr>
            <a:cxnSpLocks/>
          </p:cNvCxnSpPr>
          <p:nvPr/>
        </p:nvCxnSpPr>
        <p:spPr>
          <a:xfrm flipV="1">
            <a:off x="12201861" y="5861974"/>
            <a:ext cx="746907" cy="734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1566C219-895C-E82F-17FB-583F9FAA1EFD}"/>
              </a:ext>
            </a:extLst>
          </p:cNvPr>
          <p:cNvCxnSpPr>
            <a:cxnSpLocks/>
          </p:cNvCxnSpPr>
          <p:nvPr/>
        </p:nvCxnSpPr>
        <p:spPr>
          <a:xfrm>
            <a:off x="12303059" y="7139045"/>
            <a:ext cx="46207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D6E4D7F-6661-E1F9-45CA-7D6B05C765D4}"/>
              </a:ext>
            </a:extLst>
          </p:cNvPr>
          <p:cNvSpPr txBox="1"/>
          <p:nvPr/>
        </p:nvSpPr>
        <p:spPr>
          <a:xfrm>
            <a:off x="12589162" y="1814"/>
            <a:ext cx="97536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kern="0" spc="-300" dirty="0">
                <a:solidFill>
                  <a:srgbClr val="FFCD4A"/>
                </a:solidFill>
                <a:latin typeface="Chonburi" pitchFamily="34" charset="0"/>
                <a:cs typeface="Chonburi" pitchFamily="34" charset="0"/>
              </a:rPr>
              <a:t>O</a:t>
            </a:r>
            <a:r>
              <a:rPr lang="en-US" altLang="ko-KR" sz="8000" kern="0" spc="-300" dirty="0">
                <a:solidFill>
                  <a:srgbClr val="000000"/>
                </a:solidFill>
                <a:latin typeface="Chonburi" pitchFamily="34" charset="0"/>
                <a:cs typeface="Chonburi" pitchFamily="34" charset="0"/>
              </a:rPr>
              <a:t>range </a:t>
            </a:r>
            <a:r>
              <a:rPr lang="en-US" altLang="ko-KR" sz="8000" b="0" i="0" dirty="0">
                <a:solidFill>
                  <a:srgbClr val="222225"/>
                </a:solidFill>
                <a:effectLst/>
                <a:highlight>
                  <a:srgbClr val="FFFFFF"/>
                </a:highlight>
                <a:latin typeface="Chonburi" panose="00000500000000000000" pitchFamily="2" charset="-34"/>
                <a:cs typeface="Chonburi" panose="00000500000000000000" pitchFamily="2" charset="-34"/>
              </a:rPr>
              <a:t>structure</a:t>
            </a:r>
            <a:endParaRPr lang="ko-KR" altLang="en-US" sz="8000" dirty="0">
              <a:latin typeface="Chonburi" panose="00000500000000000000" pitchFamily="2" charset="-34"/>
              <a:cs typeface="Chonburi" panose="00000500000000000000" pitchFamily="2" charset="-34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A90DCF2-E1DB-4BCD-9B6D-8CBE7DC764D6}"/>
              </a:ext>
            </a:extLst>
          </p:cNvPr>
          <p:cNvSpPr/>
          <p:nvPr/>
        </p:nvSpPr>
        <p:spPr>
          <a:xfrm>
            <a:off x="9169067" y="2758533"/>
            <a:ext cx="3167297" cy="123301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dirty="0">
                <a:solidFill>
                  <a:schemeClr val="tx1"/>
                </a:solidFill>
              </a:rPr>
              <a:t>Controller</a:t>
            </a:r>
            <a:endParaRPr lang="ko-KR" altLang="en-US" sz="4400" dirty="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1BC20CB-48C1-F050-E3AB-0396FEEA5625}"/>
              </a:ext>
            </a:extLst>
          </p:cNvPr>
          <p:cNvSpPr/>
          <p:nvPr/>
        </p:nvSpPr>
        <p:spPr>
          <a:xfrm>
            <a:off x="9202373" y="4011394"/>
            <a:ext cx="3100686" cy="120146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/>
              <a:t>User </a:t>
            </a:r>
            <a:r>
              <a:rPr lang="en-US" altLang="ko-KR" sz="3600" dirty="0">
                <a:solidFill>
                  <a:schemeClr val="bg1"/>
                </a:solidFill>
              </a:rPr>
              <a:t>Controller</a:t>
            </a:r>
            <a:endParaRPr lang="ko-KR" altLang="en-US" sz="3600" dirty="0">
              <a:solidFill>
                <a:schemeClr val="bg1"/>
              </a:solidFill>
            </a:endParaRPr>
          </a:p>
        </p:txBody>
      </p:sp>
      <p:sp>
        <p:nvSpPr>
          <p:cNvPr id="58" name="웃는 얼굴 57">
            <a:extLst>
              <a:ext uri="{FF2B5EF4-FFF2-40B4-BE49-F238E27FC236}">
                <a16:creationId xmlns:a16="http://schemas.microsoft.com/office/drawing/2014/main" id="{2F42BF01-6CAD-5CAD-5DCB-59427857057E}"/>
              </a:ext>
            </a:extLst>
          </p:cNvPr>
          <p:cNvSpPr/>
          <p:nvPr/>
        </p:nvSpPr>
        <p:spPr>
          <a:xfrm>
            <a:off x="-27734" y="1279086"/>
            <a:ext cx="1752600" cy="1468877"/>
          </a:xfrm>
          <a:prstGeom prst="smileyFace">
            <a:avLst/>
          </a:prstGeom>
          <a:solidFill>
            <a:schemeClr val="accent6"/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72894112-D64E-B49D-0285-9A617D3D06E0}"/>
              </a:ext>
            </a:extLst>
          </p:cNvPr>
          <p:cNvCxnSpPr>
            <a:cxnSpLocks/>
            <a:endCxn id="4" idx="0"/>
          </p:cNvCxnSpPr>
          <p:nvPr/>
        </p:nvCxnSpPr>
        <p:spPr>
          <a:xfrm flipH="1">
            <a:off x="725777" y="2758533"/>
            <a:ext cx="50695" cy="18449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17908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9523810"/>
            <a:ext cx="18285714" cy="21429"/>
            <a:chOff x="0" y="9523810"/>
            <a:chExt cx="18285714" cy="2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9523810"/>
              <a:ext cx="18285714" cy="2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18079" y="1729257"/>
            <a:ext cx="18285714" cy="21429"/>
            <a:chOff x="-118079" y="1729257"/>
            <a:chExt cx="18285714" cy="2142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18079" y="1729257"/>
              <a:ext cx="18285714" cy="2142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-21000000">
            <a:off x="13127682" y="742033"/>
            <a:ext cx="1355696" cy="127606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2857" y="9626667"/>
            <a:ext cx="18285714" cy="21429"/>
            <a:chOff x="102857" y="9626667"/>
            <a:chExt cx="18285714" cy="2142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2857" y="9626667"/>
              <a:ext cx="18285714" cy="2142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371114" y="1115450"/>
            <a:ext cx="13061224" cy="9170265"/>
            <a:chOff x="2371114" y="1115450"/>
            <a:chExt cx="13061224" cy="917026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71114" y="1115450"/>
              <a:ext cx="13061224" cy="9170265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-5410200" y="-283837"/>
            <a:ext cx="26937221" cy="231714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8700" kern="0" spc="-200" dirty="0">
                <a:solidFill>
                  <a:srgbClr val="FFCD4A"/>
                </a:solidFill>
                <a:latin typeface="Chonburi" pitchFamily="34" charset="0"/>
                <a:cs typeface="Chonburi" pitchFamily="34" charset="0"/>
              </a:rPr>
              <a:t>O</a:t>
            </a:r>
            <a:r>
              <a:rPr lang="en-US" sz="8700" kern="0" spc="-200" dirty="0">
                <a:solidFill>
                  <a:srgbClr val="000000"/>
                </a:solidFill>
                <a:latin typeface="Chonburi" pitchFamily="34" charset="0"/>
                <a:cs typeface="Chonburi" pitchFamily="34" charset="0"/>
              </a:rPr>
              <a:t>range 메일의 기능</a:t>
            </a:r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286" y="1286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2172125"/>
            <a:ext cx="18285714" cy="21429"/>
            <a:chOff x="0" y="2172125"/>
            <a:chExt cx="18285714" cy="2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2172125"/>
              <a:ext cx="18285714" cy="2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394674" y="-1328954"/>
            <a:ext cx="6171429" cy="5978571"/>
            <a:chOff x="14394674" y="-1328954"/>
            <a:chExt cx="6171429" cy="597857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394674" y="-1328954"/>
              <a:ext cx="6171429" cy="597857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0" y="9523810"/>
            <a:ext cx="18285714" cy="21429"/>
            <a:chOff x="0" y="9523810"/>
            <a:chExt cx="18285714" cy="2142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9523810"/>
              <a:ext cx="18285714" cy="2142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714286" y="8211893"/>
            <a:ext cx="10857143" cy="25007"/>
            <a:chOff x="3714286" y="8211893"/>
            <a:chExt cx="10857143" cy="25007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714286" y="8211893"/>
              <a:ext cx="10857143" cy="2500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701964" y="7375255"/>
            <a:ext cx="739290" cy="664924"/>
            <a:chOff x="3701964" y="7375255"/>
            <a:chExt cx="739290" cy="664924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701964" y="7375255"/>
              <a:ext cx="739290" cy="66492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3714286" y="6804942"/>
            <a:ext cx="10857143" cy="25007"/>
            <a:chOff x="3714286" y="6804942"/>
            <a:chExt cx="10857143" cy="25007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714286" y="6804942"/>
              <a:ext cx="10857143" cy="25007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3701964" y="6012436"/>
            <a:ext cx="739290" cy="664924"/>
            <a:chOff x="3701964" y="6012436"/>
            <a:chExt cx="739290" cy="664924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701964" y="6012436"/>
              <a:ext cx="739290" cy="66492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3714286" y="5442123"/>
            <a:ext cx="10857143" cy="25007"/>
            <a:chOff x="3714286" y="5442123"/>
            <a:chExt cx="10857143" cy="25007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714286" y="5442123"/>
              <a:ext cx="10857143" cy="25007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3701964" y="4649618"/>
            <a:ext cx="739290" cy="664924"/>
            <a:chOff x="3701964" y="4649618"/>
            <a:chExt cx="739290" cy="664924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701964" y="4649618"/>
              <a:ext cx="739290" cy="664924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3714286" y="4079305"/>
            <a:ext cx="10857143" cy="25007"/>
            <a:chOff x="3714286" y="4079305"/>
            <a:chExt cx="10857143" cy="25007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714286" y="4079305"/>
              <a:ext cx="10857143" cy="25007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3701964" y="3286799"/>
            <a:ext cx="739290" cy="664924"/>
            <a:chOff x="3701964" y="3286799"/>
            <a:chExt cx="739290" cy="664924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701964" y="3286799"/>
              <a:ext cx="739290" cy="664924"/>
            </a:xfrm>
            <a:prstGeom prst="rect">
              <a:avLst/>
            </a:prstGeom>
          </p:spPr>
        </p:pic>
      </p:grpSp>
      <p:sp>
        <p:nvSpPr>
          <p:cNvPr id="47" name="Object 47"/>
          <p:cNvSpPr txBox="1"/>
          <p:nvPr/>
        </p:nvSpPr>
        <p:spPr>
          <a:xfrm>
            <a:off x="1219200" y="4554192"/>
            <a:ext cx="15192624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800" kern="0" spc="-100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JalpullineunharuOTF Medium" pitchFamily="34" charset="0"/>
              </a:rPr>
              <a:t>중요 </a:t>
            </a:r>
            <a:r>
              <a:rPr lang="en-US" sz="4800" kern="0" spc="-100" dirty="0">
                <a:latin typeface="HY견고딕" panose="02030600000101010101" pitchFamily="18" charset="-127"/>
                <a:ea typeface="HY견고딕" panose="02030600000101010101" pitchFamily="18" charset="-127"/>
                <a:cs typeface="JalpullineunharuOTF Medium" pitchFamily="34" charset="0"/>
              </a:rPr>
              <a:t>메일</a:t>
            </a:r>
            <a:r>
              <a:rPr lang="en-US" sz="4800" kern="0" spc="-100" dirty="0">
                <a:solidFill>
                  <a:srgbClr val="FD9F28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JalpullineunharuOTF Medium" pitchFamily="34" charset="0"/>
              </a:rPr>
              <a:t> </a:t>
            </a:r>
            <a:r>
              <a:rPr lang="en-US" sz="4800" kern="0" spc="-100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JalpullineunharuOTF Medium" pitchFamily="34" charset="0"/>
              </a:rPr>
              <a:t>삭제시 한번 더 </a:t>
            </a:r>
            <a:r>
              <a:rPr lang="en-US" sz="4800" kern="0" spc="-100" dirty="0" err="1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JalpullineunharuOTF Medium" pitchFamily="34" charset="0"/>
              </a:rPr>
              <a:t>확인</a:t>
            </a:r>
            <a:r>
              <a:rPr lang="en-US" sz="4800" kern="0" spc="-100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JalpullineunharuOTF Medium" pitchFamily="34" charset="0"/>
              </a:rPr>
              <a:t> </a:t>
            </a:r>
            <a:endParaRPr lang="en-US" sz="48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1219200" y="3156614"/>
            <a:ext cx="15192624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800" kern="0" spc="-100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JalpullineunharuOTF Medium" pitchFamily="34" charset="0"/>
              </a:rPr>
              <a:t>아이디, 비밀번호 한번에 </a:t>
            </a:r>
            <a:r>
              <a:rPr lang="en-US" sz="4800" kern="0" spc="-100" dirty="0" err="1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JalpullineunharuOTF Medium" pitchFamily="34" charset="0"/>
              </a:rPr>
              <a:t>찾기</a:t>
            </a:r>
            <a:r>
              <a:rPr lang="en-US" sz="4800" kern="0" spc="-100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JalpullineunharuOTF Medium" pitchFamily="34" charset="0"/>
              </a:rPr>
              <a:t> </a:t>
            </a:r>
            <a:endParaRPr lang="en-US" sz="48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-1606012" y="441278"/>
            <a:ext cx="15668627" cy="16312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0" kern="0" spc="-100" dirty="0">
                <a:solidFill>
                  <a:srgbClr val="FD9F28"/>
                </a:solidFill>
                <a:latin typeface="Chonburi" pitchFamily="34" charset="0"/>
                <a:cs typeface="Chonburi" pitchFamily="34" charset="0"/>
              </a:rPr>
              <a:t>O</a:t>
            </a:r>
            <a:r>
              <a:rPr lang="en-US" sz="10000" kern="0" spc="-100" dirty="0">
                <a:solidFill>
                  <a:srgbClr val="000000"/>
                </a:solidFill>
                <a:latin typeface="Chonburi" pitchFamily="34" charset="0"/>
                <a:cs typeface="Chonburi" pitchFamily="34" charset="0"/>
              </a:rPr>
              <a:t>range </a:t>
            </a:r>
            <a:r>
              <a:rPr lang="en-US" sz="10000" kern="0" spc="-100" dirty="0">
                <a:solidFill>
                  <a:srgbClr val="000000"/>
                </a:solidFill>
                <a:latin typeface="JalpullineunharuOTF Medium" pitchFamily="34" charset="0"/>
                <a:cs typeface="JalpullineunharuOTF Medium" pitchFamily="34" charset="0"/>
              </a:rPr>
              <a:t> </a:t>
            </a:r>
            <a:endParaRPr lang="en-US" dirty="0"/>
          </a:p>
        </p:txBody>
      </p:sp>
      <p:sp>
        <p:nvSpPr>
          <p:cNvPr id="50" name="Object 50"/>
          <p:cNvSpPr txBox="1"/>
          <p:nvPr/>
        </p:nvSpPr>
        <p:spPr>
          <a:xfrm>
            <a:off x="-1130009" y="5951770"/>
            <a:ext cx="15192624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800" kern="0" spc="-100" dirty="0" err="1">
                <a:solidFill>
                  <a:srgbClr val="FC523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JalpullineunharuOTF Medium" pitchFamily="34" charset="0"/>
              </a:rPr>
              <a:t>스팸</a:t>
            </a:r>
            <a:r>
              <a:rPr lang="en-US" sz="4800" kern="0" spc="-100" dirty="0">
                <a:solidFill>
                  <a:srgbClr val="FC523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JalpullineunharuOTF Medium" pitchFamily="34" charset="0"/>
              </a:rPr>
              <a:t> </a:t>
            </a:r>
            <a:r>
              <a:rPr lang="en-US" sz="4800" kern="0" spc="-100" dirty="0" err="1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JalpullineunharuOTF Medium" pitchFamily="34" charset="0"/>
              </a:rPr>
              <a:t>메일함</a:t>
            </a:r>
            <a:endParaRPr lang="en-US" sz="48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-543283" y="7237982"/>
            <a:ext cx="15192624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800" kern="0" spc="-100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JalpullineunharuOTF Medium" pitchFamily="34" charset="0"/>
              </a:rPr>
              <a:t>휴지통, 회원탈퇴</a:t>
            </a:r>
            <a:endParaRPr lang="en-US" sz="48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09686" y="3238500"/>
            <a:ext cx="15668627" cy="269238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9400" kern="0" spc="-100" dirty="0">
                <a:solidFill>
                  <a:srgbClr val="FD9F28"/>
                </a:solidFill>
                <a:latin typeface="Chonburi" pitchFamily="34" charset="0"/>
                <a:cs typeface="Chonburi" pitchFamily="34" charset="0"/>
              </a:rPr>
              <a:t>O</a:t>
            </a:r>
            <a:r>
              <a:rPr lang="en-US" sz="9400" kern="0" spc="-100" dirty="0">
                <a:solidFill>
                  <a:srgbClr val="000000"/>
                </a:solidFill>
                <a:latin typeface="Chonburi" pitchFamily="34" charset="0"/>
                <a:cs typeface="Chonburi" pitchFamily="34" charset="0"/>
              </a:rPr>
              <a:t>range </a:t>
            </a:r>
            <a:r>
              <a:rPr lang="en-US" sz="9400" kern="0" spc="-100" dirty="0">
                <a:solidFill>
                  <a:srgbClr val="000000"/>
                </a:solidFill>
                <a:latin typeface="JalpullineunharuOTF Medium" pitchFamily="34" charset="0"/>
                <a:cs typeface="JalpullineunharuOTF Medium" pitchFamily="34" charset="0"/>
              </a:rPr>
              <a:t> </a:t>
            </a:r>
            <a:r>
              <a:rPr lang="en-US" sz="9400" kern="0" spc="-100" dirty="0">
                <a:solidFill>
                  <a:srgbClr val="000000"/>
                </a:solidFill>
                <a:latin typeface="Chonburi" pitchFamily="34" charset="0"/>
                <a:cs typeface="Chonburi" pitchFamily="34" charset="0"/>
              </a:rPr>
              <a:t>Demo</a:t>
            </a:r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B7B116-2490-23BB-BF63-17DE6514C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447800" y="-114300"/>
            <a:ext cx="8229600" cy="1143000"/>
          </a:xfrm>
        </p:spPr>
        <p:txBody>
          <a:bodyPr/>
          <a:lstStyle/>
          <a:p>
            <a:r>
              <a:rPr lang="ko-KR" altLang="en-US" b="1" dirty="0"/>
              <a:t>메일 실행 영상</a:t>
            </a:r>
          </a:p>
        </p:txBody>
      </p:sp>
      <p:pic>
        <p:nvPicPr>
          <p:cNvPr id="3" name="Video_f89cc7f0-f08e-4064-92b2-858cca652977 (3)">
            <a:hlinkClick r:id="" action="ppaction://media"/>
            <a:extLst>
              <a:ext uri="{FF2B5EF4-FFF2-40B4-BE49-F238E27FC236}">
                <a16:creationId xmlns:a16="http://schemas.microsoft.com/office/drawing/2014/main" id="{916F994C-52B9-F8EE-62FD-0A6A3F83BFD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33400" y="1028700"/>
            <a:ext cx="16840200" cy="845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125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276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BF4DD8-8FEF-289A-92FA-A9DB3CABA7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667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ko-KR" altLang="en-US" b="1" dirty="0"/>
              <a:t>메일 관리자 </a:t>
            </a:r>
            <a:r>
              <a:rPr lang="en-US" altLang="ko-KR" b="1" dirty="0"/>
              <a:t>(</a:t>
            </a:r>
            <a:r>
              <a:rPr lang="ko-KR" altLang="en-US" b="1" dirty="0"/>
              <a:t>테이블 삭제 및 생성</a:t>
            </a:r>
            <a:r>
              <a:rPr lang="en-US" altLang="ko-KR" b="1" dirty="0"/>
              <a:t>)</a:t>
            </a:r>
            <a:endParaRPr lang="ko-KR" altLang="en-US" b="1" dirty="0"/>
          </a:p>
        </p:txBody>
      </p:sp>
      <p:pic>
        <p:nvPicPr>
          <p:cNvPr id="10" name="내용 개체 틀 9">
            <a:extLst>
              <a:ext uri="{FF2B5EF4-FFF2-40B4-BE49-F238E27FC236}">
                <a16:creationId xmlns:a16="http://schemas.microsoft.com/office/drawing/2014/main" id="{C8FCD61D-5FC9-A8A8-C2DD-0726D1AA63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4325600" y="4533900"/>
            <a:ext cx="4567667" cy="5753100"/>
          </a:xfrm>
        </p:spPr>
      </p:pic>
      <p:pic>
        <p:nvPicPr>
          <p:cNvPr id="11" name="관리자 디비">
            <a:hlinkClick r:id="" action="ppaction://media"/>
            <a:extLst>
              <a:ext uri="{FF2B5EF4-FFF2-40B4-BE49-F238E27FC236}">
                <a16:creationId xmlns:a16="http://schemas.microsoft.com/office/drawing/2014/main" id="{4D9E68AA-BCE4-62FA-C219-436BB44FE52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304800" y="13386"/>
            <a:ext cx="146304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345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483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800</TotalTime>
  <Words>111</Words>
  <Application>Microsoft Office PowerPoint</Application>
  <PresentationFormat>사용자 지정</PresentationFormat>
  <Paragraphs>47</Paragraphs>
  <Slides>9</Slides>
  <Notes>1</Notes>
  <HiddenSlides>0</HiddenSlides>
  <MMClips>2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8" baseType="lpstr">
      <vt:lpstr>Caveat</vt:lpstr>
      <vt:lpstr>esamanru OTF Light</vt:lpstr>
      <vt:lpstr>HY견고딕</vt:lpstr>
      <vt:lpstr>JalpullineunharuOTF Medium</vt:lpstr>
      <vt:lpstr>맑은 고딕</vt:lpstr>
      <vt:lpstr>Arial</vt:lpstr>
      <vt:lpstr>Calibri</vt:lpstr>
      <vt:lpstr>Chonburi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메일 실행 영상</vt:lpstr>
      <vt:lpstr>메일 관리자 (테이블 삭제 및 생성)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AHMAD SHABIR</cp:lastModifiedBy>
  <cp:revision>12</cp:revision>
  <dcterms:created xsi:type="dcterms:W3CDTF">2024-04-25T02:19:41Z</dcterms:created>
  <dcterms:modified xsi:type="dcterms:W3CDTF">2024-04-25T08:36:22Z</dcterms:modified>
</cp:coreProperties>
</file>